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大標題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19200" y="1917700"/>
            <a:ext cx="21945600" cy="706628"/>
          </a:xfrm>
          <a:prstGeom prst="rect">
            <a:avLst/>
          </a:prstGeom>
        </p:spPr>
        <p:txBody>
          <a:bodyPr anchor="ctr"/>
          <a:lstStyle>
            <a:lvl1pPr marL="0" indent="0" defTabSz="784225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42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內文層級一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簡報標題"/>
          <p:cNvSpPr txBox="1"/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簡報標題</a:t>
            </a:r>
          </a:p>
        </p:txBody>
      </p:sp>
      <p:sp>
        <p:nvSpPr>
          <p:cNvPr id="1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聲明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內文層級一…"/>
          <p:cNvSpPr txBox="1"/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聲明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重要事實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內文層級一…"/>
          <p:cNvSpPr txBox="1"/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詳細資訊"/>
          <p:cNvSpPr txBox="1"/>
          <p:nvPr>
            <p:ph type="body" sz="quarter" idx="21" hasCustomPrompt="1"/>
          </p:nvPr>
        </p:nvSpPr>
        <p:spPr>
          <a:xfrm>
            <a:off x="1219200" y="97790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cap="all" spc="-30" sz="304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詳細資訊</a:t>
            </a:r>
          </a:p>
        </p:txBody>
      </p:sp>
      <p:sp>
        <p:nvSpPr>
          <p:cNvPr id="10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名言語錄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內文層級一…"/>
          <p:cNvSpPr txBox="1"/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431800" indent="25400" defTabSz="825500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431800" indent="482600" defTabSz="825500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431800" indent="939800" defTabSz="825500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431800" indent="1397000" defTabSz="825500"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「著名的引言」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5" name="出處"/>
          <p:cNvSpPr txBox="1"/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出處</a:t>
            </a:r>
          </a:p>
        </p:txBody>
      </p:sp>
      <p:sp>
        <p:nvSpPr>
          <p:cNvPr id="11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495873917_2724x1818.jpg"/>
          <p:cNvSpPr/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4" name="496036167_2890x1683.jpg"/>
          <p:cNvSpPr/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影像"/>
          <p:cNvSpPr/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495873917_2724x1818.jpg"/>
          <p:cNvSpPr/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bg>
      <p:bgPr>
        <a:solidFill>
          <a:srgbClr val="F6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矩形"/>
          <p:cNvSpPr/>
          <p:nvPr/>
        </p:nvSpPr>
        <p:spPr>
          <a:xfrm>
            <a:off x="1008907" y="1067048"/>
            <a:ext cx="22378886" cy="11581904"/>
          </a:xfrm>
          <a:prstGeom prst="rect">
            <a:avLst/>
          </a:prstGeom>
          <a:solidFill>
            <a:srgbClr val="EFE7E6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149" name="幻燈片子標題"/>
          <p:cNvSpPr txBox="1"/>
          <p:nvPr>
            <p:ph type="body" sz="quarter" idx="21" hasCustomPrompt="1"/>
          </p:nvPr>
        </p:nvSpPr>
        <p:spPr>
          <a:xfrm>
            <a:off x="2057400" y="3232086"/>
            <a:ext cx="20269200" cy="845948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3900">
                <a:solidFill>
                  <a:srgbClr val="000000"/>
                </a:solidFill>
              </a:defRPr>
            </a:lvl1pPr>
          </a:lstStyle>
          <a:p>
            <a:pPr/>
            <a:r>
              <a:t>幻燈片子標題</a:t>
            </a:r>
          </a:p>
        </p:txBody>
      </p:sp>
      <p:sp>
        <p:nvSpPr>
          <p:cNvPr id="150" name="幻燈片標題"/>
          <p:cNvSpPr txBox="1"/>
          <p:nvPr>
            <p:ph type="title" hasCustomPrompt="1"/>
          </p:nvPr>
        </p:nvSpPr>
        <p:spPr>
          <a:xfrm>
            <a:off x="2057400" y="1060698"/>
            <a:ext cx="20269200" cy="2279402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70000"/>
              </a:lnSpc>
              <a:defRPr cap="none" spc="0" sz="8200">
                <a:solidFill>
                  <a:srgbClr val="000000"/>
                </a:solidFill>
                <a:latin typeface="Canela Bold"/>
                <a:ea typeface="Canela Bold"/>
                <a:cs typeface="Canela Bold"/>
                <a:sym typeface="Canela Bold"/>
              </a:defRPr>
            </a:lvl1pPr>
          </a:lstStyle>
          <a:p>
            <a:pPr/>
            <a:r>
              <a:t>幻燈片標題</a:t>
            </a:r>
          </a:p>
        </p:txBody>
      </p:sp>
      <p:sp>
        <p:nvSpPr>
          <p:cNvPr id="151" name="內文層級一…"/>
          <p:cNvSpPr txBox="1"/>
          <p:nvPr>
            <p:ph type="body" idx="1" hasCustomPrompt="1"/>
          </p:nvPr>
        </p:nvSpPr>
        <p:spPr>
          <a:xfrm>
            <a:off x="2056037" y="4647009"/>
            <a:ext cx="20271926" cy="6957368"/>
          </a:xfrm>
          <a:prstGeom prst="rect">
            <a:avLst/>
          </a:prstGeom>
        </p:spPr>
        <p:txBody>
          <a:bodyPr/>
          <a:lstStyle>
            <a:lvl1pPr marL="444500" indent="-444500" defTabSz="2438338">
              <a:spcBef>
                <a:spcPts val="4200"/>
              </a:spcBef>
              <a:buClrTx/>
              <a:buSzPct val="100000"/>
              <a:buChar char="•"/>
              <a:defRPr b="0" sz="40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  <a:lvl2pPr marL="889000" indent="-444500" defTabSz="2438338">
              <a:spcBef>
                <a:spcPts val="4200"/>
              </a:spcBef>
              <a:buClrTx/>
              <a:buSzPct val="100000"/>
              <a:buChar char="•"/>
              <a:defRPr b="0" sz="40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2pPr>
            <a:lvl3pPr marL="1333500" indent="-444500" defTabSz="2438338">
              <a:spcBef>
                <a:spcPts val="4200"/>
              </a:spcBef>
              <a:buClrTx/>
              <a:buSzPct val="100000"/>
              <a:buChar char="•"/>
              <a:defRPr b="0" sz="40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3pPr>
            <a:lvl4pPr marL="1778000" indent="-444500" defTabSz="2438338">
              <a:spcBef>
                <a:spcPts val="4200"/>
              </a:spcBef>
              <a:buClrTx/>
              <a:buSzPct val="100000"/>
              <a:buChar char="•"/>
              <a:defRPr b="0" sz="40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4pPr>
            <a:lvl5pPr marL="2222500" indent="-444500" defTabSz="2438338">
              <a:spcBef>
                <a:spcPts val="4200"/>
              </a:spcBef>
              <a:buClrTx/>
              <a:buSzPct val="100000"/>
              <a:buChar char="•"/>
              <a:defRPr b="0" sz="40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5pPr>
          </a:lstStyle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2" name="幻燈片編號"/>
          <p:cNvSpPr txBox="1"/>
          <p:nvPr>
            <p:ph type="sldNum" sz="quarter" idx="2"/>
          </p:nvPr>
        </p:nvSpPr>
        <p:spPr>
          <a:xfrm>
            <a:off x="12038228" y="13131800"/>
            <a:ext cx="307544" cy="34290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1600">
                <a:solidFill>
                  <a:srgbClr val="5E5E5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照片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96036167_2890x1683.jpg"/>
          <p:cNvSpPr/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內文層級一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簡報標題"/>
          <p:cNvSpPr txBox="1"/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簡報標題</a:t>
            </a:r>
          </a:p>
        </p:txBody>
      </p:sp>
      <p:sp>
        <p:nvSpPr>
          <p:cNvPr id="24" name="作者和日期"/>
          <p:cNvSpPr txBox="1"/>
          <p:nvPr>
            <p:ph type="body" sz="quarter" idx="22" hasCustomPrompt="1"/>
          </p:nvPr>
        </p:nvSpPr>
        <p:spPr>
          <a:xfrm>
            <a:off x="1219200" y="19177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784225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42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替用照片 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內文層級一…"/>
          <p:cNvSpPr txBox="1"/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說明文字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影像"/>
          <p:cNvSpPr/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幻燈片標題"/>
          <p:cNvSpPr txBox="1"/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pc="-220" sz="22000">
                <a:solidFill>
                  <a:srgbClr val="FFD74C"/>
                </a:solidFill>
              </a:defRPr>
            </a:lvl1pPr>
          </a:lstStyle>
          <a:p>
            <a:pPr/>
            <a:r>
              <a:t>幻燈片標題</a:t>
            </a:r>
          </a:p>
        </p:txBody>
      </p:sp>
      <p:sp>
        <p:nvSpPr>
          <p:cNvPr id="35" name="線條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3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幻燈片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內文層級一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幻燈片標題"/>
          <p:cNvSpPr txBox="1"/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62" name="矩形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63" name="638623930_2326x1548.jpg"/>
          <p:cNvSpPr/>
          <p:nvPr>
            <p:ph type="pic" idx="21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作者和日期"/>
          <p:cNvSpPr txBox="1"/>
          <p:nvPr>
            <p:ph type="body" sz="quarter" idx="22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6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節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章節標題"/>
          <p:cNvSpPr txBox="1"/>
          <p:nvPr>
            <p:ph type="title" hasCustomPrompt="1"/>
          </p:nvPr>
        </p:nvSpPr>
        <p:spPr>
          <a:xfrm>
            <a:off x="1219200" y="4048125"/>
            <a:ext cx="21945600" cy="5930900"/>
          </a:xfrm>
          <a:prstGeom prst="rect">
            <a:avLst/>
          </a:prstGeom>
        </p:spPr>
        <p:txBody>
          <a:bodyPr anchor="ctr"/>
          <a:lstStyle>
            <a:lvl1pPr marL="431800" indent="-431800">
              <a:defRPr spc="0" sz="14000">
                <a:solidFill>
                  <a:srgbClr val="FFFFFF"/>
                </a:solidFill>
              </a:defRPr>
            </a:lvl1pPr>
          </a:lstStyle>
          <a:p>
            <a:pPr/>
            <a:r>
              <a:t>章節標題</a:t>
            </a:r>
          </a:p>
        </p:txBody>
      </p:sp>
      <p:sp>
        <p:nvSpPr>
          <p:cNvPr id="7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幻燈片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程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程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40" sz="14000">
                <a:solidFill>
                  <a:srgbClr val="FFFFFF"/>
                </a:solidFill>
              </a:defRPr>
            </a:lvl1pPr>
          </a:lstStyle>
          <a:p>
            <a:pPr/>
            <a:r>
              <a:t>議程標題</a:t>
            </a:r>
          </a:p>
        </p:txBody>
      </p:sp>
      <p:sp>
        <p:nvSpPr>
          <p:cNvPr id="89" name="內文層級一…"/>
          <p:cNvSpPr txBox="1"/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1pPr>
            <a:lvl2pPr marL="0" indent="4572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2pPr>
            <a:lvl3pPr marL="0" indent="9144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3pPr>
            <a:lvl4pPr marL="0" indent="13716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4pPr>
            <a:lvl5pPr marL="0" indent="18288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5pPr>
          </a:lstStyle>
          <a:p>
            <a:pPr/>
            <a:r>
              <a:t>議程主題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文層級一…"/>
          <p:cNvSpPr txBox="1"/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幻燈片標題"/>
          <p:cNvSpPr txBox="1"/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幻燈片標題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l">
              <a:lnSpc>
                <a:spcPts val="2600"/>
              </a:lnSpc>
              <a:defRPr sz="18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uby,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600"/>
            </a:lvl1pPr>
          </a:lstStyle>
          <a:p>
            <a:pPr/>
            <a:r>
              <a:t>Ruby, 2021</a:t>
            </a:r>
          </a:p>
        </p:txBody>
      </p:sp>
      <p:sp>
        <p:nvSpPr>
          <p:cNvPr id="162" name="Optimization, Simulation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Optimization, Simulations</a:t>
            </a:r>
          </a:p>
        </p:txBody>
      </p:sp>
      <p:sp>
        <p:nvSpPr>
          <p:cNvPr id="163" name="工作展示 Works Collection"/>
          <p:cNvSpPr txBox="1"/>
          <p:nvPr>
            <p:ph type="ctrTitle"/>
          </p:nvPr>
        </p:nvSpPr>
        <p:spPr>
          <a:prstGeom prst="rect">
            <a:avLst/>
          </a:prstGeom>
          <a:solidFill>
            <a:schemeClr val="accent2">
              <a:hueOff val="386192"/>
              <a:satOff val="21048"/>
              <a:lumOff val="-20467"/>
            </a:schemeClr>
          </a:solidFill>
        </p:spPr>
        <p:txBody>
          <a:bodyPr/>
          <a:lstStyle>
            <a:lvl1pPr algn="ctr" defTabSz="825500">
              <a:lnSpc>
                <a:spcPct val="120000"/>
              </a:lnSpc>
              <a:defRPr spc="0" sz="900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  工作展示 Works Collection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幻燈片子標題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Work Experi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Experiences</a:t>
            </a:r>
          </a:p>
        </p:txBody>
      </p:sp>
      <p:sp>
        <p:nvSpPr>
          <p:cNvPr id="167" name="Mirle (Jan. 2018 - Aug. 2019) Software Engine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Mirle (Jan. 2018 - Aug. 2019) Software Engineer</a:t>
            </a:r>
          </a:p>
          <a:p>
            <a:pPr lvl="1"/>
            <a:r>
              <a:t>Matlab/Sim. experiment environment building</a:t>
            </a:r>
          </a:p>
          <a:p>
            <a:pPr lvl="1"/>
            <a:r>
              <a:t>C controller code maintenance</a:t>
            </a:r>
          </a:p>
          <a:p>
            <a:pPr/>
            <a:r>
              <a:t>ASML(Aug. 2019 - 2020) Senior Field Engineer</a:t>
            </a:r>
          </a:p>
          <a:p>
            <a:pPr lvl="1"/>
            <a:r>
              <a:t>Model fitting (customer support)</a:t>
            </a:r>
          </a:p>
          <a:p>
            <a:pPr/>
            <a:r>
              <a:t>CWB (2021) Senior Software Engineer</a:t>
            </a:r>
          </a:p>
          <a:p>
            <a:pPr/>
            <a:r>
              <a:t>Megawin(2021) Layout and IT engineer</a:t>
            </a:r>
          </a:p>
        </p:txBody>
      </p:sp>
      <p:pic>
        <p:nvPicPr>
          <p:cNvPr id="168" name="截圖 2021-10-01 上午11.30.41.png" descr="截圖 2021-10-01 上午11.30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6122" y="4679950"/>
            <a:ext cx="5143501" cy="435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截圖 2021-10-01 上午11.31.55.png" descr="截圖 2021-10-01 上午11.31.5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17783" y="5446911"/>
            <a:ext cx="4737101" cy="339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截圖 2021-10-06 下午7.52.39.png" descr="截圖 2021-10-06 下午7.52.3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1050" y="9833416"/>
            <a:ext cx="5490595" cy="31078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分子在高空彈道軌跡模擬圖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分子在高空彈道軌跡模擬圖</a:t>
            </a:r>
          </a:p>
          <a:p>
            <a:pPr/>
            <a:r>
              <a:t>溫度模擬</a:t>
            </a:r>
          </a:p>
        </p:txBody>
      </p:sp>
      <p:sp>
        <p:nvSpPr>
          <p:cNvPr id="173" name="高空軌跡模擬＆溫度模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高空軌跡模擬＆溫度模擬</a:t>
            </a:r>
          </a:p>
        </p:txBody>
      </p:sp>
      <p:pic>
        <p:nvPicPr>
          <p:cNvPr id="174" name="圖片 7" descr="圖片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5353" y="4529725"/>
            <a:ext cx="11804224" cy="8288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截圖 2021-10-06 下午7.31.40.png" descr="截圖 2021-10-06 下午7.31.40.png"/>
          <p:cNvPicPr>
            <a:picLocks noChangeAspect="1"/>
          </p:cNvPicPr>
          <p:nvPr/>
        </p:nvPicPr>
        <p:blipFill>
          <a:blip r:embed="rId3">
            <a:extLst/>
          </a:blip>
          <a:srcRect l="0" t="3511" r="0" b="0"/>
          <a:stretch>
            <a:fillRect/>
          </a:stretch>
        </p:blipFill>
        <p:spPr>
          <a:xfrm>
            <a:off x="18097500" y="1799175"/>
            <a:ext cx="5377504" cy="56620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截圖 2021-10-06 下午7.31.21.png" descr="截圖 2021-10-06 下午7.31.2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58950" y="6315797"/>
            <a:ext cx="8148350" cy="6200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sma intera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Plasma interaction</a:t>
            </a:r>
          </a:p>
        </p:txBody>
      </p:sp>
      <p:pic>
        <p:nvPicPr>
          <p:cNvPr id="179" name="截圖 2021-10-06 下午7.39.07.png" descr="截圖 2021-10-06 下午7.39.07.png"/>
          <p:cNvPicPr>
            <a:picLocks noChangeAspect="1"/>
          </p:cNvPicPr>
          <p:nvPr/>
        </p:nvPicPr>
        <p:blipFill>
          <a:blip r:embed="rId2">
            <a:extLst/>
          </a:blip>
          <a:srcRect l="0" t="8961" r="0" b="0"/>
          <a:stretch>
            <a:fillRect/>
          </a:stretch>
        </p:blipFill>
        <p:spPr>
          <a:xfrm>
            <a:off x="3149600" y="3311363"/>
            <a:ext cx="15905858" cy="104858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ad excel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Read excel data </a:t>
            </a:r>
          </a:p>
          <a:p>
            <a:pPr/>
            <a:r>
              <a:t>Output in json format</a:t>
            </a:r>
          </a:p>
          <a:p>
            <a:pPr/>
            <a:r>
              <a:t>Analysis and generate statistical figure in python</a:t>
            </a:r>
          </a:p>
        </p:txBody>
      </p:sp>
      <p:sp>
        <p:nvSpPr>
          <p:cNvPr id="182" name="Analys excel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Analys excel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utomation flow of data analysis (by Matlab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Automation flow of data analysis (by Matlab)</a:t>
            </a:r>
          </a:p>
          <a:p>
            <a:pPr/>
            <a:r>
              <a:t>Gray dots are model data, red and green dots</a:t>
            </a:r>
            <a:br/>
            <a:r>
              <a:t>are experimental data</a:t>
            </a:r>
          </a:p>
        </p:txBody>
      </p:sp>
      <p:sp>
        <p:nvSpPr>
          <p:cNvPr id="185" name="Data clean &amp;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clean &amp; Analysis</a:t>
            </a:r>
          </a:p>
        </p:txBody>
      </p:sp>
      <p:pic>
        <p:nvPicPr>
          <p:cNvPr id="186" name="截圖 2021-09-30 下午10.55.37.png" descr="截圖 2021-09-30 下午10.55.37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7659"/>
          <a:stretch>
            <a:fillRect/>
          </a:stretch>
        </p:blipFill>
        <p:spPr>
          <a:xfrm>
            <a:off x="13410914" y="3651250"/>
            <a:ext cx="10234332" cy="7258050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pic>
        <p:nvPicPr>
          <p:cNvPr id="187" name="截圖 2021-10-06 下午7.42.43.png" descr="截圖 2021-10-06 下午7.42.4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4400" y="11423650"/>
            <a:ext cx="11258312" cy="1858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截圖 2021-10-01 上午10.01.38.png" descr="截圖 2021-10-01 上午10.01.3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19400" y="8800903"/>
            <a:ext cx="6861217" cy="40451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二階轉移函式用基因演算法找出最佳化參數…"/>
          <p:cNvSpPr txBox="1"/>
          <p:nvPr>
            <p:ph type="body" idx="1"/>
          </p:nvPr>
        </p:nvSpPr>
        <p:spPr>
          <a:xfrm>
            <a:off x="1219200" y="3734829"/>
            <a:ext cx="21945600" cy="8763001"/>
          </a:xfrm>
          <a:prstGeom prst="rect">
            <a:avLst/>
          </a:prstGeom>
        </p:spPr>
        <p:txBody>
          <a:bodyPr/>
          <a:lstStyle/>
          <a:p>
            <a:pPr/>
            <a:r>
              <a:t>二階轉移函式用基因演算法找出最佳化參數</a:t>
            </a:r>
          </a:p>
          <a:p>
            <a:pPr/>
            <a:r>
              <a:t>轉移函式的公式</a:t>
            </a:r>
            <a14:m>
              <m:oMath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1</m:t>
                </m:r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-</m:t>
                </m:r>
                <m:r>
                  <m:rPr>
                    <m:sty m:val="p"/>
                  </m:rP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exp</m:t>
                </m:r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-</m:t>
                </m:r>
                <m:f>
                  <m:fPr>
                    <m:ctrlP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t</m:t>
                    </m:r>
                  </m:num>
                  <m:den>
                    <m:sSub>
                      <m:e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den>
                </m:f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4700" i="1">
                    <a:solidFill>
                      <a:srgbClr val="53585F"/>
                    </a:solidFill>
                    <a:latin typeface="Cambria Math" panose="02040503050406030204" pitchFamily="18" charset="0"/>
                  </a:rPr>
                  <m:t>*</m:t>
                </m:r>
                <m:f>
                  <m:fPr>
                    <m:ctrlP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n</m:t>
                    </m:r>
                    <m:sSub>
                      <m:e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xmlns:a="http://schemas.openxmlformats.org/drawingml/2006/main" sz="4700" i="1">
                        <a:solidFill>
                          <a:srgbClr val="53585F"/>
                        </a:solidFill>
                        <a:latin typeface="Cambria Math" panose="02040503050406030204" pitchFamily="18" charset="0"/>
                      </a:rPr>
                      <m:t>-</m:t>
                    </m:r>
                    <m:sSub>
                      <m:e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num>
                  <m:den>
                    <m:rad>
                      <m:radPr>
                        <m:ctrlP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</m:ctrlPr>
                        <m:degHide m:val="on"/>
                      </m:radPr>
                      <m:deg/>
                      <m:e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xmlns:a="http://schemas.openxmlformats.org/drawingml/2006/main" sz="4700" i="1">
                            <a:solidFill>
                              <a:srgbClr val="53585F"/>
                            </a:solidFill>
                            <a:latin typeface="Cambria Math" panose="02040503050406030204" pitchFamily="18" charset="0"/>
                          </a:rPr>
                          <m:t>-</m:t>
                        </m:r>
                        <m:sSubSup>
                          <m:e>
                            <m:r>
                              <a:rPr xmlns:a="http://schemas.openxmlformats.org/drawingml/2006/main" sz="4700" i="1">
                                <a:solidFill>
                                  <a:srgbClr val="53585F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xmlns:a="http://schemas.openxmlformats.org/drawingml/2006/main" sz="4700" i="1">
                                <a:solidFill>
                                  <a:srgbClr val="53585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xmlns:a="http://schemas.openxmlformats.org/drawingml/2006/main" sz="4700" i="1">
                                <a:solidFill>
                                  <a:srgbClr val="53585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den>
                </m:f>
              </m:oMath>
            </a14:m>
          </a:p>
        </p:txBody>
      </p:sp>
      <p:sp>
        <p:nvSpPr>
          <p:cNvPr id="191" name="最佳化轉移函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最佳化轉移函式</a:t>
            </a:r>
          </a:p>
        </p:txBody>
      </p:sp>
      <p:pic>
        <p:nvPicPr>
          <p:cNvPr id="192" name="截圖 2021-10-01 上午11.30.41.png" descr="截圖 2021-10-01 上午11.30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33650" y="1200150"/>
            <a:ext cx="6797472" cy="57568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截圖 2021-10-01 上午11.31.55.png" descr="截圖 2021-10-01 上午11.31.5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16084" y="7296150"/>
            <a:ext cx="8232603" cy="58930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at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Patent</a:t>
            </a:r>
          </a:p>
        </p:txBody>
      </p:sp>
      <p:pic>
        <p:nvPicPr>
          <p:cNvPr id="196" name="截圖 2021-10-04 下午8.20.29.png" descr="截圖 2021-10-04 下午8.20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2600" y="3062652"/>
            <a:ext cx="17838423" cy="10107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